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20"/>
  </p:handoutMasterIdLst>
  <p:sldIdLst>
    <p:sldId id="267" r:id="rId4"/>
    <p:sldId id="268" r:id="rId6"/>
    <p:sldId id="269" r:id="rId7"/>
    <p:sldId id="270" r:id="rId8"/>
    <p:sldId id="271" r:id="rId9"/>
    <p:sldId id="283" r:id="rId10"/>
    <p:sldId id="273" r:id="rId11"/>
    <p:sldId id="284" r:id="rId12"/>
    <p:sldId id="276" r:id="rId13"/>
    <p:sldId id="282" r:id="rId14"/>
    <p:sldId id="285" r:id="rId15"/>
    <p:sldId id="277" r:id="rId16"/>
    <p:sldId id="278" r:id="rId17"/>
    <p:sldId id="280" r:id="rId18"/>
    <p:sldId id="292" r:id="rId19"/>
  </p:sldIdLst>
  <p:sldSz cx="12192000" cy="6858000"/>
  <p:notesSz cx="10234295" cy="71037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2" name="作者" initials="A" lastIdx="0" clrIdx="1"/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66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66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6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6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679" cy="3559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788" y="0"/>
            <a:ext cx="4434677" cy="3559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7440" y="888133"/>
            <a:ext cx="4262159" cy="239774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4619" y="3419204"/>
            <a:ext cx="8187802" cy="279662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8051"/>
            <a:ext cx="4434679" cy="3559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788" y="6748051"/>
            <a:ext cx="4434677" cy="3559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0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781050" y="6375400"/>
            <a:ext cx="3975100" cy="12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514351" y="2435225"/>
            <a:ext cx="8483600" cy="1419225"/>
          </a:xfrm>
        </p:spPr>
        <p:txBody>
          <a:bodyPr lIns="90000" tIns="46800" rIns="90000" bIns="46800" anchor="b" anchorCtr="0">
            <a:noAutofit/>
          </a:bodyPr>
          <a:lstStyle>
            <a:lvl1pPr algn="l">
              <a:defRPr sz="8000" spc="6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514350" y="5707353"/>
            <a:ext cx="3975100" cy="58264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accent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251201" y="3030290"/>
            <a:ext cx="5689600" cy="863958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2816225" y="3906520"/>
            <a:ext cx="6559550" cy="934720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latin typeface="Arial" panose="020B0604020202020204" pitchFamily="34" charset="0"/>
                <a:ea typeface="微软雅黑" charset="-122"/>
              </a:defRPr>
            </a:lvl1pPr>
            <a:lvl2pPr>
              <a:defRPr sz="1600" baseline="0">
                <a:latin typeface="Arial" panose="020B0604020202020204" pitchFamily="34" charset="0"/>
                <a:ea typeface="微软雅黑" charset="-122"/>
              </a:defRPr>
            </a:lvl2pPr>
            <a:lvl3pPr>
              <a:defRPr sz="1600" baseline="0">
                <a:latin typeface="Arial" panose="020B0604020202020204" pitchFamily="34" charset="0"/>
                <a:ea typeface="微软雅黑" charset="-122"/>
              </a:defRPr>
            </a:lvl3pPr>
            <a:lvl4pPr>
              <a:defRPr sz="1600" baseline="0">
                <a:latin typeface="Arial" panose="020B0604020202020204" pitchFamily="34" charset="0"/>
                <a:ea typeface="微软雅黑" charset="-122"/>
              </a:defRPr>
            </a:lvl4pPr>
            <a:lvl5pPr>
              <a:defRPr sz="1600" baseline="0"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latin typeface="Arial" panose="020B0604020202020204" pitchFamily="34" charset="0"/>
                <a:ea typeface="微软雅黑" charset="-122"/>
              </a:defRPr>
            </a:lvl1pPr>
            <a:lvl2pPr indent="0" eaLnBrk="1" fontAlgn="auto" latinLnBrk="0" hangingPunct="1">
              <a:defRPr baseline="0">
                <a:latin typeface="Arial" panose="020B0604020202020204" pitchFamily="34" charset="0"/>
                <a:ea typeface="微软雅黑" charset="-122"/>
              </a:defRPr>
            </a:lvl2pPr>
            <a:lvl3pPr indent="0" eaLnBrk="1" fontAlgn="auto" latinLnBrk="0" hangingPunct="1">
              <a:defRPr baseline="0">
                <a:latin typeface="Arial" panose="020B0604020202020204" pitchFamily="34" charset="0"/>
                <a:ea typeface="微软雅黑" charset="-122"/>
              </a:defRPr>
            </a:lvl3pPr>
            <a:lvl4pPr indent="0" eaLnBrk="1" fontAlgn="auto" latinLnBrk="0" hangingPunct="1">
              <a:defRPr baseline="0">
                <a:latin typeface="Arial" panose="020B0604020202020204" pitchFamily="34" charset="0"/>
                <a:ea typeface="微软雅黑" charset="-122"/>
              </a:defRPr>
            </a:lvl4pPr>
            <a:lvl5pPr indent="0" eaLnBrk="1" fontAlgn="auto" latinLnBrk="0" hangingPunct="1">
              <a:defRPr baseline="0"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716280" y="4438650"/>
            <a:ext cx="7589520" cy="1652298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15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5" Type="http://schemas.openxmlformats.org/officeDocument/2006/relationships/theme" Target="../theme/theme2.xml"/><Relationship Id="rId24" Type="http://schemas.openxmlformats.org/officeDocument/2006/relationships/tags" Target="../tags/tag108.xml"/><Relationship Id="rId23" Type="http://schemas.openxmlformats.org/officeDocument/2006/relationships/tags" Target="../tags/tag107.xml"/><Relationship Id="rId22" Type="http://schemas.openxmlformats.org/officeDocument/2006/relationships/tags" Target="../tags/tag106.xml"/><Relationship Id="rId21" Type="http://schemas.openxmlformats.org/officeDocument/2006/relationships/tags" Target="../tags/tag105.xml"/><Relationship Id="rId20" Type="http://schemas.openxmlformats.org/officeDocument/2006/relationships/tags" Target="../tags/tag104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103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42.xml"/><Relationship Id="rId3" Type="http://schemas.openxmlformats.org/officeDocument/2006/relationships/image" Target="../media/image13.png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54.xml"/><Relationship Id="rId3" Type="http://schemas.openxmlformats.org/officeDocument/2006/relationships/image" Target="../media/image13.png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image" Target="../media/image6.png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24.xml"/><Relationship Id="rId3" Type="http://schemas.openxmlformats.org/officeDocument/2006/relationships/image" Target="../media/image7.png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27.xml"/><Relationship Id="rId3" Type="http://schemas.openxmlformats.org/officeDocument/2006/relationships/image" Target="../media/image8.png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30.xml"/><Relationship Id="rId3" Type="http://schemas.openxmlformats.org/officeDocument/2006/relationships/image" Target="../media/image9.png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33.xml"/><Relationship Id="rId3" Type="http://schemas.openxmlformats.org/officeDocument/2006/relationships/image" Target="../media/image10.png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36.xml"/><Relationship Id="rId3" Type="http://schemas.openxmlformats.org/officeDocument/2006/relationships/image" Target="../media/image11.png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39.xml"/><Relationship Id="rId3" Type="http://schemas.openxmlformats.org/officeDocument/2006/relationships/image" Target="../media/image12.png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514350" y="822960"/>
            <a:ext cx="8483600" cy="3031490"/>
          </a:xfrm>
        </p:spPr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8000" dirty="0">
                <a:solidFill>
                  <a:schemeClr val="accent1"/>
                </a:solidFill>
              </a:rPr>
              <a:t>代谢组学预训练</a:t>
            </a:r>
            <a:endParaRPr lang="zh-CN" altLang="en-US" sz="8000" dirty="0">
              <a:solidFill>
                <a:schemeClr val="accent1"/>
              </a:solidFill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dirty="0">
                <a:solidFill>
                  <a:schemeClr val="accent1"/>
                </a:solidFill>
              </a:rPr>
              <a:t>2023.1.3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93420" y="448627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陆宇星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2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生物学预训练</a:t>
            </a: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模型</a:t>
            </a:r>
            <a:endParaRPr lang="zh-CN" altLang="en-US" sz="3600">
              <a:solidFill>
                <a:schemeClr val="accen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425" y="6414770"/>
            <a:ext cx="11995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scBERT as a large-scale pretrained deep language model for cell type annotation of single-cell RNA-seq data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, 2022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4100" y="1003935"/>
            <a:ext cx="10083800" cy="538861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2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预训练模型技术</a:t>
            </a: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总结</a:t>
            </a:r>
            <a:endParaRPr lang="zh-CN" altLang="en-US" sz="3600">
              <a:solidFill>
                <a:schemeClr val="accen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内容占位符 1"/>
          <p:cNvSpPr/>
          <p:nvPr>
            <p:ph idx="1"/>
          </p:nvPr>
        </p:nvSpPr>
        <p:spPr>
          <a:xfrm>
            <a:off x="669882" y="1079508"/>
            <a:ext cx="10852237" cy="5388907"/>
          </a:xfrm>
        </p:spPr>
        <p:txBody>
          <a:bodyPr/>
          <a:p>
            <a:r>
              <a:rPr lang="zh-CN" altLang="en-US" sz="2400"/>
              <a:t>利用自监督训练的方法挖掘数据内部的规律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需要：</a:t>
            </a:r>
            <a:endParaRPr lang="zh-CN" altLang="en-US" sz="2400"/>
          </a:p>
          <a:p>
            <a:pPr lvl="1"/>
            <a:r>
              <a:rPr lang="zh-CN" altLang="en-US" sz="2400"/>
              <a:t>大量无标签</a:t>
            </a:r>
            <a:r>
              <a:rPr lang="zh-CN" altLang="en-US" sz="2400"/>
              <a:t>数据</a:t>
            </a:r>
            <a:endParaRPr lang="zh-CN" altLang="en-US" sz="2400"/>
          </a:p>
          <a:p>
            <a:pPr lvl="1"/>
            <a:r>
              <a:rPr lang="zh-CN" altLang="en-US" sz="2400"/>
              <a:t>合理的预训练任务（目前主要是</a:t>
            </a:r>
            <a:r>
              <a:rPr lang="en-US" altLang="zh-CN" sz="2400"/>
              <a:t>MLM</a:t>
            </a:r>
            <a:r>
              <a:rPr sz="2400"/>
              <a:t>）</a:t>
            </a:r>
            <a:endParaRPr sz="2400"/>
          </a:p>
          <a:p>
            <a:pPr lvl="1"/>
            <a:r>
              <a:rPr lang="zh-CN" altLang="en-US" sz="2400"/>
              <a:t>有应用价值的</a:t>
            </a:r>
            <a:r>
              <a:rPr lang="zh-CN" altLang="en-US" sz="2400"/>
              <a:t>下游任务</a:t>
            </a:r>
            <a:endParaRPr lang="zh-CN" altLang="en-US" sz="2400"/>
          </a:p>
          <a:p>
            <a:pPr lvl="1"/>
            <a:endParaRPr lang="zh-CN" altLang="en-US" sz="24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2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训练代谢组学预训练模型的</a:t>
            </a: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目的</a:t>
            </a:r>
            <a:endParaRPr lang="zh-CN" altLang="en-US" sz="3600">
              <a:solidFill>
                <a:schemeClr val="accen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" y="1175385"/>
            <a:ext cx="1127696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/>
              <a:t>代谢组数据现存的问题：</a:t>
            </a:r>
            <a:endParaRPr lang="zh-CN" altLang="en-US" sz="2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检测方法的批次效应</a:t>
            </a:r>
            <a:endParaRPr lang="zh-CN" altLang="en-US" sz="2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数据没有统一的格式</a:t>
            </a:r>
            <a:endParaRPr lang="zh-CN" altLang="en-US" sz="2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不同数据</a:t>
            </a:r>
            <a:r>
              <a:rPr lang="zh-CN" altLang="en-US" sz="2400"/>
              <a:t>集的代谢物</a:t>
            </a:r>
            <a:r>
              <a:rPr lang="zh-CN" altLang="en-US" sz="2400"/>
              <a:t>种类不同</a:t>
            </a:r>
            <a:endParaRPr lang="zh-CN" altLang="en-US" sz="2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/>
              <a:t>...</a:t>
            </a:r>
            <a:endParaRPr lang="zh-CN" altLang="en-US" sz="2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>
              <a:lnSpc>
                <a:spcPct val="150000"/>
              </a:lnSpc>
            </a:pPr>
            <a:r>
              <a:rPr lang="zh-CN" altLang="en-US" sz="2400"/>
              <a:t>预训练模型可以对每个样本进行编码，从而获得统一维度的表示向量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zh-CN" altLang="en-US" sz="2400"/>
              <a:t>学习到跨数据集、跨批次和跨组织的代谢组</a:t>
            </a:r>
            <a:r>
              <a:rPr lang="zh-CN" altLang="en-US" sz="2400"/>
              <a:t>表达通用</a:t>
            </a:r>
            <a:r>
              <a:rPr lang="zh-CN" altLang="en-US" sz="2400"/>
              <a:t>知识</a:t>
            </a:r>
            <a:endParaRPr lang="zh-CN" altLang="en-US" sz="240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2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收集的</a:t>
            </a: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公开数据集情况</a:t>
            </a:r>
            <a:endParaRPr lang="zh-CN" altLang="en-US" sz="3600">
              <a:solidFill>
                <a:schemeClr val="accen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2610" y="1334135"/>
            <a:ext cx="1117219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（彭睿收集）</a:t>
            </a:r>
            <a:endParaRPr lang="zh-CN" altLang="en-US" sz="2400"/>
          </a:p>
          <a:p>
            <a:r>
              <a:rPr lang="zh-CN" altLang="en-US" sz="2400"/>
              <a:t>https://www.metabolomicsworkbench.org/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～</a:t>
            </a:r>
            <a:r>
              <a:rPr lang="en-US" altLang="zh-CN" sz="2400"/>
              <a:t>3w sample</a:t>
            </a:r>
            <a:endParaRPr lang="en-US" altLang="zh-CN" sz="2400"/>
          </a:p>
          <a:p>
            <a:endParaRPr lang="zh-CN" altLang="en-US" sz="2400"/>
          </a:p>
          <a:p>
            <a:r>
              <a:rPr lang="zh-CN" altLang="en-US" sz="2400"/>
              <a:t>～</a:t>
            </a:r>
            <a:r>
              <a:rPr lang="en-US" altLang="zh-CN" sz="2400"/>
              <a:t>2.9w</a:t>
            </a:r>
            <a:r>
              <a:rPr lang="zh-CN" altLang="en-US" sz="2400"/>
              <a:t>化合物</a:t>
            </a:r>
            <a:endParaRPr lang="zh-CN" altLang="en-US" sz="2400"/>
          </a:p>
          <a:p>
            <a:r>
              <a:rPr lang="zh-CN" altLang="en-US" sz="2400"/>
              <a:t>～</a:t>
            </a:r>
            <a:r>
              <a:rPr lang="en-US" altLang="zh-CN" sz="2400"/>
              <a:t>1500</a:t>
            </a:r>
            <a:r>
              <a:rPr lang="zh-CN" altLang="en-US" sz="2400"/>
              <a:t>有</a:t>
            </a:r>
            <a:r>
              <a:rPr lang="en-US" altLang="zh-CN" sz="2400"/>
              <a:t>HMDB ID</a:t>
            </a:r>
            <a:endParaRPr lang="en-US" altLang="zh-CN" sz="2400"/>
          </a:p>
          <a:p>
            <a:r>
              <a:rPr lang="zh-CN" altLang="en-US" sz="2400"/>
              <a:t>～</a:t>
            </a:r>
            <a:r>
              <a:rPr lang="en-US" altLang="zh-CN" sz="2400"/>
              <a:t>2000</a:t>
            </a:r>
            <a:r>
              <a:rPr lang="zh-CN" altLang="en-US" sz="2400"/>
              <a:t>有</a:t>
            </a:r>
            <a:r>
              <a:rPr lang="en-US" altLang="zh-CN" sz="2400"/>
              <a:t>KEGG ID</a:t>
            </a:r>
            <a:endParaRPr lang="en-US" altLang="zh-CN" sz="24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2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后续的</a:t>
            </a: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工作</a:t>
            </a:r>
            <a:endParaRPr lang="zh-CN" altLang="en-US" sz="3600">
              <a:solidFill>
                <a:schemeClr val="accen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63245" y="1334135"/>
            <a:ext cx="11171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4100" y="961390"/>
            <a:ext cx="10083800" cy="53886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25880" y="3923030"/>
            <a:ext cx="1508760" cy="3035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chemeClr val="tx1"/>
                </a:solidFill>
              </a:rPr>
              <a:t>Metabolite Embedding</a:t>
            </a:r>
            <a:endParaRPr lang="en-US" altLang="zh-CN" sz="1000">
              <a:solidFill>
                <a:schemeClr val="tx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2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一些</a:t>
            </a: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疑问</a:t>
            </a:r>
            <a:endParaRPr lang="zh-CN" altLang="en-US" sz="3600">
              <a:solidFill>
                <a:schemeClr val="accen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63245" y="1334135"/>
            <a:ext cx="111715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代谢组学关心的问题预训练是否能够解决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现有代谢组相关数据情况</a:t>
            </a:r>
            <a:endParaRPr lang="zh-CN" altLang="en-US" sz="2400"/>
          </a:p>
          <a:p>
            <a:endParaRPr lang="zh-CN" altLang="en-US" sz="2400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cxnSp>
        <p:nvCxnSpPr>
          <p:cNvPr id="13" name="直接连接符 12"/>
          <p:cNvCxnSpPr/>
          <p:nvPr>
            <p:custDataLst>
              <p:tags r:id="rId1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6"/>
          <p:cNvSpPr txBox="1"/>
          <p:nvPr>
            <p:custDataLst>
              <p:tags r:id="rId2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为什么要预训练</a:t>
            </a:r>
            <a:endParaRPr lang="zh-CN" altLang="en-US" sz="3600">
              <a:solidFill>
                <a:schemeClr val="accen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0" name="Title 6"/>
          <p:cNvSpPr txBox="1"/>
          <p:nvPr>
            <p:custDataLst>
              <p:tags r:id="rId3"/>
            </p:custDataLst>
          </p:nvPr>
        </p:nvSpPr>
        <p:spPr>
          <a:xfrm>
            <a:off x="456565" y="1327150"/>
            <a:ext cx="11278235" cy="462216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n-ea"/>
                <a:cs typeface="微软雅黑" charset="-122"/>
              </a:rPr>
              <a:t>本质：</a:t>
            </a:r>
            <a:endParaRPr lang="zh-CN" altLang="en-US" sz="157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+mn-ea"/>
              <a:cs typeface="微软雅黑" charset="-122"/>
            </a:endParaRPr>
          </a:p>
          <a:p>
            <a:pPr marL="742950" lvl="1" indent="-285750" algn="l" font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n-ea"/>
                <a:cs typeface="微软雅黑" charset="-122"/>
              </a:rPr>
              <a:t>学习一个好的初始化参数（</a:t>
            </a: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n-ea"/>
                <a:cs typeface="微软雅黑" charset="-122"/>
              </a:rPr>
              <a:t>先验知识）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+mn-ea"/>
              <a:cs typeface="微软雅黑" charset="-122"/>
            </a:endParaRPr>
          </a:p>
          <a:p>
            <a:pPr marL="742950" lvl="1" indent="-285750" algn="l" font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n-ea"/>
                <a:cs typeface="微软雅黑" charset="-122"/>
              </a:rPr>
              <a:t>学习大规模数据内部的关系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+mn-ea"/>
              <a:cs typeface="微软雅黑" charset="-122"/>
            </a:endParaRPr>
          </a:p>
          <a:p>
            <a:pPr marL="285750" lvl="0" indent="-285750" algn="l" font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n-ea"/>
                <a:cs typeface="微软雅黑" charset="-122"/>
                <a:sym typeface="+mn-ea"/>
              </a:rPr>
              <a:t>核心：</a:t>
            </a:r>
            <a:endParaRPr lang="zh-CN" altLang="en-US" sz="24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+mn-ea"/>
              <a:cs typeface="微软雅黑" charset="-122"/>
              <a:sym typeface="+mn-ea"/>
            </a:endParaRPr>
          </a:p>
          <a:p>
            <a:pPr marL="742950" lvl="1" indent="-285750" algn="l" font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n-ea"/>
                <a:cs typeface="微软雅黑" charset="-122"/>
                <a:sym typeface="+mn-ea"/>
              </a:rPr>
              <a:t>迁移学习，将大规模数据上学习到的信息迁移到新</a:t>
            </a: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n-ea"/>
                <a:cs typeface="微软雅黑" charset="-122"/>
                <a:sym typeface="+mn-ea"/>
              </a:rPr>
              <a:t>数据上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+mn-ea"/>
              <a:cs typeface="微软雅黑" charset="-122"/>
              <a:sym typeface="+mn-ea"/>
            </a:endParaRPr>
          </a:p>
          <a:p>
            <a:pPr marL="742950" lvl="1" indent="-285750" algn="l" font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n-ea"/>
                <a:cs typeface="微软雅黑" charset="-122"/>
                <a:sym typeface="+mn-ea"/>
              </a:rPr>
              <a:t>自监督训练，不需要数据标注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+mn-ea"/>
              <a:cs typeface="微软雅黑" charset="-122"/>
            </a:endParaRPr>
          </a:p>
          <a:p>
            <a:pPr marL="285750" lvl="0" indent="-285750" algn="l" font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4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n-ea"/>
                <a:cs typeface="微软雅黑" charset="-122"/>
              </a:rPr>
              <a:t>自监督预训练模型可以作为后续</a:t>
            </a:r>
            <a:r>
              <a:rPr lang="zh-CN" altLang="en-US" sz="24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+mn-ea"/>
                <a:cs typeface="微软雅黑" charset="-122"/>
              </a:rPr>
              <a:t>很多深度学习工作的基础，应用范围广</a:t>
            </a:r>
            <a:endParaRPr lang="zh-CN" altLang="en-US" sz="24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+mn-ea"/>
              <a:cs typeface="微软雅黑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cxnSp>
        <p:nvCxnSpPr>
          <p:cNvPr id="15" name="直接连接符 14"/>
          <p:cNvCxnSpPr/>
          <p:nvPr>
            <p:custDataLst>
              <p:tags r:id="rId1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6"/>
          <p:cNvSpPr txBox="1"/>
          <p:nvPr>
            <p:custDataLst>
              <p:tags r:id="rId2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预训练技术的发展</a:t>
            </a:r>
            <a:endParaRPr lang="zh-CN" altLang="en-US" sz="3600">
              <a:solidFill>
                <a:schemeClr val="accen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6" name="矩形 15"/>
          <p:cNvSpPr/>
          <p:nvPr userDrawn="1">
            <p:custDataLst>
              <p:tags r:id="rId3"/>
            </p:custDataLst>
          </p:nvPr>
        </p:nvSpPr>
        <p:spPr>
          <a:xfrm>
            <a:off x="518160" y="1218565"/>
            <a:ext cx="6377940" cy="533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1412" r="1412"/>
          <a:stretch>
            <a:fillRect/>
          </a:stretch>
        </p:blipFill>
        <p:spPr>
          <a:xfrm>
            <a:off x="136829" y="1399274"/>
            <a:ext cx="6509787" cy="515358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2160">
                <a:moveTo>
                  <a:pt x="0" y="0"/>
                </a:moveTo>
                <a:lnTo>
                  <a:pt x="4320" y="0"/>
                </a:lnTo>
                <a:lnTo>
                  <a:pt x="4320" y="2160"/>
                </a:lnTo>
                <a:lnTo>
                  <a:pt x="0" y="2160"/>
                </a:lnTo>
                <a:close/>
              </a:path>
            </a:pathLst>
          </a:custGeom>
        </p:spPr>
      </p:pic>
      <p:sp>
        <p:nvSpPr>
          <p:cNvPr id="19" name="Title 6"/>
          <p:cNvSpPr txBox="1"/>
          <p:nvPr>
            <p:custDataLst>
              <p:tags r:id="rId6"/>
            </p:custDataLst>
          </p:nvPr>
        </p:nvSpPr>
        <p:spPr>
          <a:xfrm>
            <a:off x="6896100" y="1218565"/>
            <a:ext cx="5096510" cy="481266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2018-now</a:t>
            </a:r>
            <a:endParaRPr lang="en-US" altLang="zh-CN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endParaRPr lang="en-US" altLang="zh-CN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应用领域：文本（2018）BERT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508000" lvl="1" indent="-222250" algn="l" font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图像（20</a:t>
            </a:r>
            <a:r>
              <a:rPr lang="en-US" altLang="zh-CN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21</a:t>
            </a:r>
            <a:r>
              <a:rPr lang="zh-CN" altLang="en-US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）MAE BEiT</a:t>
            </a:r>
            <a:endParaRPr lang="zh-CN" altLang="en-US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508000" lvl="1" indent="-222250" algn="l" font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多模态（2021）ViLT CLIP</a:t>
            </a:r>
            <a:endParaRPr lang="zh-CN" altLang="en-US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508000" lvl="1" indent="-222250" algn="l" font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生物（20</a:t>
            </a:r>
            <a:r>
              <a:rPr lang="en-US" altLang="zh-CN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21</a:t>
            </a:r>
            <a:r>
              <a:rPr lang="zh-CN" altLang="en-US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）ESM ScBERT</a:t>
            </a:r>
            <a:endParaRPr lang="zh-CN" altLang="en-US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发展趋势：从文本扩散到其他领域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508000" lvl="1" indent="-222250" algn="l" font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数据量不断扩大</a:t>
            </a:r>
            <a:endParaRPr lang="zh-CN" altLang="en-US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508000" lvl="1" indent="-222250" algn="l" font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大型研究机构贡献很多大模型</a:t>
            </a:r>
            <a:endParaRPr lang="zh-CN" altLang="en-US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2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什么是预训练模型</a:t>
            </a:r>
            <a:endParaRPr lang="zh-CN" altLang="en-US" sz="3600">
              <a:solidFill>
                <a:schemeClr val="accen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7200" y="1278255"/>
            <a:ext cx="3992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从最早的，应用最广的</a:t>
            </a:r>
            <a:r>
              <a:rPr lang="en-US" altLang="zh-CN"/>
              <a:t>BERT</a:t>
            </a:r>
            <a:r>
              <a:rPr lang="zh-CN" altLang="en-US"/>
              <a:t>模型</a:t>
            </a:r>
            <a:r>
              <a:rPr lang="zh-CN" altLang="en-US"/>
              <a:t>说起</a:t>
            </a:r>
            <a:endParaRPr lang="zh-CN" altLang="en-US"/>
          </a:p>
          <a:p>
            <a:r>
              <a:rPr lang="zh-CN" altLang="en-US"/>
              <a:t>创造了预训练</a:t>
            </a:r>
            <a:r>
              <a:rPr lang="en-US" altLang="zh-CN"/>
              <a:t>+</a:t>
            </a:r>
            <a:r>
              <a:rPr lang="zh-CN" altLang="en-US"/>
              <a:t>微调的大模型训练</a:t>
            </a:r>
            <a:r>
              <a:rPr lang="zh-CN" altLang="en-US"/>
              <a:t>范式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2076450"/>
            <a:ext cx="10033635" cy="399351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3050" y="6337300"/>
            <a:ext cx="10055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>
                <a:solidFill>
                  <a:schemeClr val="bg1">
                    <a:lumMod val="50000"/>
                  </a:schemeClr>
                </a:solidFill>
              </a:rPr>
              <a:t>BERT: Pre-training of Deep Bidirectional Transformers for Language Understanding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2018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2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什么是预训练模型</a:t>
            </a:r>
            <a:endParaRPr lang="zh-CN" altLang="en-US" sz="3600">
              <a:solidFill>
                <a:schemeClr val="accent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2357120"/>
            <a:ext cx="11182350" cy="3514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2930" y="1370330"/>
            <a:ext cx="3840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设计预训练任务，挖掘数据间的关系</a:t>
            </a:r>
            <a:endParaRPr lang="en-US" altLang="zh-CN"/>
          </a:p>
          <a:p>
            <a:r>
              <a:rPr lang="en-US" altLang="zh-CN"/>
              <a:t>MASK</a:t>
            </a:r>
            <a:r>
              <a:rPr lang="zh-CN" altLang="en-US"/>
              <a:t>掉一部分单词，用模型去</a:t>
            </a:r>
            <a:r>
              <a:rPr lang="zh-CN" altLang="en-US"/>
              <a:t>预测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3050" y="6337300"/>
            <a:ext cx="10055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>
                <a:solidFill>
                  <a:schemeClr val="bg1">
                    <a:lumMod val="50000"/>
                  </a:schemeClr>
                </a:solidFill>
              </a:rPr>
              <a:t>BERT: Pre-training of Deep Bidirectional Transformers for Language Understanding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2018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2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什么是预训练模型</a:t>
            </a:r>
            <a:endParaRPr lang="zh-CN" altLang="en-US" sz="3600">
              <a:solidFill>
                <a:schemeClr val="accen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3245" y="1517015"/>
            <a:ext cx="2640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MASK</a:t>
            </a:r>
            <a:r>
              <a:rPr lang="zh-CN" altLang="en-US"/>
              <a:t>掉一部分</a:t>
            </a:r>
            <a:r>
              <a:rPr lang="zh-CN" altLang="en-US"/>
              <a:t>图像，用模型去</a:t>
            </a:r>
            <a:r>
              <a:rPr lang="zh-CN" altLang="en-US"/>
              <a:t>预测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235" y="1018540"/>
            <a:ext cx="8838565" cy="499681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3050" y="6337300"/>
            <a:ext cx="10055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>
                <a:solidFill>
                  <a:schemeClr val="bg1">
                    <a:lumMod val="50000"/>
                  </a:schemeClr>
                </a:solidFill>
              </a:rPr>
              <a:t>Masked Autoencoders Are Scalable Vision Learners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2021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2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生物学预训练</a:t>
            </a: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模型</a:t>
            </a:r>
            <a:endParaRPr lang="zh-CN" altLang="en-US" sz="3600">
              <a:solidFill>
                <a:schemeClr val="accent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55" y="0"/>
            <a:ext cx="5224145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99085" y="5824855"/>
            <a:ext cx="65462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DNABERT: pre-trained Bidirectional Encoder Representations from Transformers model for DNA-language in genome, Bioinformatics, 2021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7200" y="1490345"/>
            <a:ext cx="432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DNA</a:t>
            </a:r>
            <a:r>
              <a:rPr lang="zh-CN" altLang="en-US"/>
              <a:t>序列预训练，本质还是序列的</a:t>
            </a:r>
            <a:r>
              <a:rPr lang="zh-CN" altLang="en-US"/>
              <a:t>预训练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2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生物学预训练</a:t>
            </a: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模型</a:t>
            </a:r>
            <a:endParaRPr lang="zh-CN" altLang="en-US" sz="3600">
              <a:solidFill>
                <a:schemeClr val="accen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3050" y="6337300"/>
            <a:ext cx="10055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ONTOPROTEIN: PROTEIN PRETRAINING WITH GENE ONTOLOGY EMBEDDING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, 2022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7200" y="1490345"/>
            <a:ext cx="18243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蛋白质预训练，加入了知识图谱中的</a:t>
            </a:r>
            <a:r>
              <a:rPr lang="zh-CN" altLang="en-US"/>
              <a:t>知识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190" y="1049655"/>
            <a:ext cx="9750425" cy="525970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457204" y="914407"/>
            <a:ext cx="11277690" cy="127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6"/>
          <p:cNvSpPr txBox="1"/>
          <p:nvPr>
            <p:custDataLst>
              <p:tags r:id="rId2"/>
            </p:custDataLst>
          </p:nvPr>
        </p:nvSpPr>
        <p:spPr>
          <a:xfrm>
            <a:off x="457204" y="152401"/>
            <a:ext cx="11277690" cy="609605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生物学预训练</a:t>
            </a:r>
            <a:r>
              <a:rPr lang="zh-CN" altLang="en-US" sz="3600">
                <a:solidFill>
                  <a:schemeClr val="accent1"/>
                </a:solidFill>
                <a:latin typeface="微软雅黑" charset="0"/>
                <a:ea typeface="微软雅黑" charset="0"/>
              </a:rPr>
              <a:t>模型</a:t>
            </a:r>
            <a:endParaRPr lang="zh-CN" altLang="en-US" sz="3600">
              <a:solidFill>
                <a:schemeClr val="accent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05" y="1023620"/>
            <a:ext cx="9905365" cy="54432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425" y="6414770"/>
            <a:ext cx="11995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scBERT as a large-scale pretrained deep language model for cell type annotation of single-cell RNA-seq data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, 2022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7200" y="1490345"/>
            <a:ext cx="16656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单细胞的数据更类似于表格数据，因此训练方法与序列数据</a:t>
            </a:r>
            <a:r>
              <a:rPr lang="zh-CN" altLang="en-US"/>
              <a:t>不太一样。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28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28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18281"/>
  <p:tag name="KSO_WM_TEMPLATE_THUMBS_INDEX" val="1、2、3、4、5、6、7、8、9、10、11、12、13、14、15、16、17、18、19、20"/>
</p:tagLst>
</file>

<file path=ppt/tags/tag109.xml><?xml version="1.0" encoding="utf-8"?>
<p:tagLst xmlns:p="http://schemas.openxmlformats.org/presentationml/2006/main">
  <p:tag name="KSO_WM_UNIT_ISCONTENTSTITLE" val="0"/>
  <p:tag name="KSO_WM_UNIT_ISNUMDGMTITLE" val="0"/>
  <p:tag name="KSO_WM_UNIT_PRESET_TEXT" val="工作总结汇报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8281_1*a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PLIT_INFO" val="{&quot;paras&quot;:[{&quot;type&quot;:&quot;pa&quot;,&quot;index&quot;:&quot;1&quot;}]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SUBTYPE" val="b"/>
  <p:tag name="KSO_WM_UNIT_PRESET_TEXT" val="汇报人姓名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18281_1*f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PLIT_INFO" val="{&quot;paras&quot;:[{&quot;type&quot;:&quot;pa&quot;,&quot;index&quot;:&quot;2&quot;}]}"/>
  <p:tag name="KSO_WM_UNIT_TEXT_FILL_FORE_SCHEMECOLOR_INDEX_BRIGHTNESS" val="0"/>
  <p:tag name="KSO_WM_UNIT_TEXT_FILL_FORE_SCHEMECOLOR_INDEX" val="5"/>
  <p:tag name="KSO_WM_UNIT_TEXT_FILL_TYPE" val="1"/>
</p:tagLst>
</file>

<file path=ppt/tags/tag111.xml><?xml version="1.0" encoding="utf-8"?>
<p:tagLst xmlns:p="http://schemas.openxmlformats.org/presentationml/2006/main">
  <p:tag name="KSO_WM_SLIDE_ID" val="custom20218281_1"/>
  <p:tag name="KSO_WM_TEMPLATE_SUBCATEGORY" val="0"/>
  <p:tag name="KSO_WM_TEMPLATE_MASTER_TYPE" val="1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18281"/>
  <p:tag name="KSO_WM_SLIDE_TYPE" val="title"/>
  <p:tag name="KSO_WM_SLIDE_SUBTYPE" val="pureTxt"/>
  <p:tag name="KSO_WM_SLIDE_LAYOUT" val="a_f_j"/>
  <p:tag name="KSO_WM_SLIDE_LAYOUT_CNT" val="1_1_1"/>
  <p:tag name="KSO_WM_TEMPLATE_THUMBS_INDEX" val="1、2、3、4、5、6、7、8、9、10、11、12、13、14、15、16、17、18、19、20"/>
  <p:tag name="KSO_WM_SPECIAL_SOURCE" val="bdnull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113.xml><?xml version="1.0" encoding="utf-8"?>
<p:tagLst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</p:tagLst>
</file>

<file path=ppt/tags/tag11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8604_1*f*1"/>
  <p:tag name="KSO_WM_TEMPLATE_CATEGORY" val="diagram"/>
  <p:tag name="KSO_WM_TEMPLATE_INDEX" val="2020860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588"/>
  <p:tag name="KSO_WM_UNIT_SHOW_EDIT_AREA_INDICATION" val="1"/>
  <p:tag name="KSO_WM_CHIP_GROUPID" val="5e6b05596848fb12bee65ac8"/>
  <p:tag name="KSO_WM_CHIP_XID" val="5e6b05596848fb12bee65aca"/>
  <p:tag name="KSO_WM_UNIT_DEC_AREA_ID" val="5557aaf2e9bc4b2499ccf5d271336ab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f7d2160ef064691979e787d147d2e44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e7a4054ed1e2fb7f9a0"/>
  <p:tag name="KSO_WM_TEMPLATE_ASSEMBLE_GROUPID" val="60656e7a4054ed1e2fb7f9a0"/>
</p:tagLst>
</file>

<file path=ppt/tags/tag115.xml><?xml version="1.0" encoding="utf-8"?>
<p:tagLst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01-01T21:09:23&quot;,&quot;maxSize&quot;:{&quot;size1&quot;:20},&quot;minSize&quot;:{&quot;size1&quot;:11.2},&quot;normalSize&quot;:{&quot;size1&quot;:11.2},&quot;subLayout&quot;:[{&quot;id&quot;:&quot;2023-01-01T21:09:23&quot;,&quot;margin&quot;:{&quot;bottom&quot;:0.025999998673796654,&quot;left&quot;:1.2699999809265137,&quot;right&quot;:1.2699999809265137,&quot;top&quot;:0.4230000376701355},&quot;type&quot;:0},{&quot;id&quot;:&quot;2023-01-01T21:09:23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K_DARK_LIGHT" val="2"/>
  <p:tag name="KSO_WM_SLIDE_BACKGROUND_TYPE" val="general"/>
  <p:tag name="KSO_WM_SPECIAL_SOURCE" val="bdnull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076_1*i*1"/>
  <p:tag name="KSO_WM_UNIT_LAYERLEVEL" val="1"/>
  <p:tag name="KSO_WM_TAG_VERSION" val="1.0"/>
  <p:tag name="KSO_WM_BEAUTIFY_FLAG" val="#wm#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076"/>
  <p:tag name="KSO_WM_UNIT_VALUE" val="1150"/>
  <p:tag name="KSO_WM_TEMPLATE_ASSEMBLE_XID" val="639af9840c9383becde695b2"/>
  <p:tag name="KSO_WM_TEMPLATE_ASSEMBLE_GROUPID" val="639af9840c9383becde695b2"/>
</p:tagLst>
</file>

<file path=ppt/tags/tag119.xml><?xml version="1.0" encoding="utf-8"?>
<p:tagLst xmlns:p="http://schemas.openxmlformats.org/presentationml/2006/main">
  <p:tag name="KSO_WM_UNIT_VALUE" val="381*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076_1*d*1"/>
  <p:tag name="KSO_WM_TEMPLATE_CATEGORY" val="diagram"/>
  <p:tag name="KSO_WM_TEMPLATE_INDEX" val="2021207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0977ddcfab942c1a8f957812c87e95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35fd9b56673148af8bc0933fa5977402"/>
  <p:tag name="KSO_WM_UNIT_PLACING_PICTURE" val="35fd9b56673148af8bc0933fa5977402"/>
  <p:tag name="KSO_WM_UNIT_SUPPORT_UNIT_TYPE" val="[&quot;d&quot;,&quot;α&quot;,&quot;β&quot;]"/>
  <p:tag name="KSO_WM_TEMPLATE_ASSEMBLE_XID" val="639af9840c9383becde695b2"/>
  <p:tag name="KSO_WM_TEMPLATE_ASSEMBLE_GROUPID" val="639af9840c9383becde695b2"/>
  <p:tag name="KSO_WM_UNIT_PLACING_PICTURE_INFO" val="{&quot;code&quot;:&quot;&quot;,&quot;full_picture&quot;:false,&quot;scheme&quot;:&quot;&quot;,&quot;spacing&quot;:5}"/>
  <p:tag name="KSO_WM_UNIT_PLACING_PICTURE_COLLAGE_VIEWPORT" val="{&quot;height&quot;:8115.8790722122,&quot;width&quot;:10251.633035514693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地表达观点，往往事半功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076_1*f*1"/>
  <p:tag name="KSO_WM_TEMPLATE_CATEGORY" val="diagram"/>
  <p:tag name="KSO_WM_TEMPLATE_INDEX" val="2021207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40"/>
  <p:tag name="KSO_WM_UNIT_SHOW_EDIT_AREA_INDICATION" val="1"/>
  <p:tag name="KSO_WM_CHIP_GROUPID" val="5e6b05596848fb12bee65ac8"/>
  <p:tag name="KSO_WM_CHIP_XID" val="5e6b05596848fb12bee65aca"/>
  <p:tag name="KSO_WM_UNIT_DEC_AREA_ID" val="a44939a9ecde49c2b7ceab239baddf97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409b27c58b4941cea1b3fa7cc03b0257"/>
  <p:tag name="KSO_WM_UNIT_SUPPORT_UNIT_TYPE" val="[&quot;d&quot;,&quot;l&quot;,&quot;m&quot;,&quot;n&quot;,&quot;o&quot;,&quot;p&quot;,&quot;q&quot;,&quot;r&quot;,&quot;δ&quot;,&quot;ε&quot;,&quot;ζ&quot;,&quot;η&quot;,&quot;β&quot;,&quot;α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39af9840c9383becde695b2"/>
  <p:tag name="KSO_WM_TEMPLATE_ASSEMBLE_GROUPID" val="639af9840c9383becde695b2"/>
</p:tagLst>
</file>

<file path=ppt/tags/tag121.xml><?xml version="1.0" encoding="utf-8"?>
<p:tagLst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01-01T21:09:22&quot;,&quot;maxSize&quot;:{&quot;size1&quot;:20},&quot;minSize&quot;:{&quot;size1&quot;:11.2},&quot;normalSize&quot;:{&quot;size1&quot;:11.2},&quot;subLayout&quot;:[{&quot;id&quot;:&quot;2023-01-01T21:09:22&quot;,&quot;margin&quot;:{&quot;bottom&quot;:0.025999998673796654,&quot;left&quot;:1.2699999809265137,&quot;right&quot;:1.2699999809265137,&quot;top&quot;:0.4230000376701355},&quot;type&quot;:0},{&quot;id&quot;:&quot;2023-01-01T21:09:22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K_DARK_LIGHT" val="2"/>
  <p:tag name="KSO_WM_SLIDE_BACKGROUND_TYPE" val="general"/>
  <p:tag name="KSO_WM_SPECIAL_SOURCE" val="bdnull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123.xml><?xml version="1.0" encoding="utf-8"?>
<p:tagLst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</p:tagLst>
</file>

<file path=ppt/tags/tag124.xml><?xml version="1.0" encoding="utf-8"?>
<p:tagLst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01-01T21:09:22&quot;,&quot;maxSize&quot;:{&quot;size1&quot;:20},&quot;minSize&quot;:{&quot;size1&quot;:11.2},&quot;normalSize&quot;:{&quot;size1&quot;:11.2},&quot;subLayout&quot;:[{&quot;id&quot;:&quot;2023-01-01T21:09:22&quot;,&quot;margin&quot;:{&quot;bottom&quot;:0.025999998673796654,&quot;left&quot;:1.2699999809265137,&quot;right&quot;:1.2699999809265137,&quot;top&quot;:0.4230000376701355},&quot;type&quot;:0},{&quot;id&quot;:&quot;2023-01-01T21:09:22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K_DARK_LIGHT" val="2"/>
  <p:tag name="KSO_WM_SLIDE_BACKGROUND_TYPE" val="general"/>
  <p:tag name="KSO_WM_SPECIAL_SOURCE" val="bdnull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</p:tagLst>
</file>

<file path=ppt/tags/tag127.xml><?xml version="1.0" encoding="utf-8"?>
<p:tagLst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01-01T21:09:22&quot;,&quot;maxSize&quot;:{&quot;size1&quot;:20},&quot;minSize&quot;:{&quot;size1&quot;:11.2},&quot;normalSize&quot;:{&quot;size1&quot;:11.2},&quot;subLayout&quot;:[{&quot;id&quot;:&quot;2023-01-01T21:09:22&quot;,&quot;margin&quot;:{&quot;bottom&quot;:0.025999998673796654,&quot;left&quot;:1.2699999809265137,&quot;right&quot;:1.2699999809265137,&quot;top&quot;:0.4230000376701355},&quot;type&quot;:0},{&quot;id&quot;:&quot;2023-01-01T21:09:22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K_DARK_LIGHT" val="2"/>
  <p:tag name="KSO_WM_SLIDE_BACKGROUND_TYPE" val="general"/>
  <p:tag name="KSO_WM_SPECIAL_SOURCE" val="bdnull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01-01T21:09:22&quot;,&quot;maxSize&quot;:{&quot;size1&quot;:20},&quot;minSize&quot;:{&quot;size1&quot;:11.2},&quot;normalSize&quot;:{&quot;size1&quot;:11.2},&quot;subLayout&quot;:[{&quot;id&quot;:&quot;2023-01-01T21:09:22&quot;,&quot;margin&quot;:{&quot;bottom&quot;:0.025999998673796654,&quot;left&quot;:1.2699999809265137,&quot;right&quot;:1.2699999809265137,&quot;top&quot;:0.4230000376701355},&quot;type&quot;:0},{&quot;id&quot;:&quot;2023-01-01T21:09:22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K_DARK_LIGHT" val="2"/>
  <p:tag name="KSO_WM_SLIDE_BACKGROUND_TYPE" val="general"/>
  <p:tag name="KSO_WM_SPECIAL_SOURCE" val="bdnull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</p:tagLst>
</file>

<file path=ppt/tags/tag133.xml><?xml version="1.0" encoding="utf-8"?>
<p:tagLst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01-01T21:09:23&quot;,&quot;maxSize&quot;:{&quot;size1&quot;:20},&quot;minSize&quot;:{&quot;size1&quot;:11.2},&quot;normalSize&quot;:{&quot;size1&quot;:11.2},&quot;subLayout&quot;:[{&quot;id&quot;:&quot;2023-01-01T21:09:23&quot;,&quot;margin&quot;:{&quot;bottom&quot;:0.025999998673796654,&quot;left&quot;:1.2699999809265137,&quot;right&quot;:1.2699999809265137,&quot;top&quot;:0.4230000376701355},&quot;type&quot;:0},{&quot;id&quot;:&quot;2023-01-01T21:09:23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K_DARK_LIGHT" val="2"/>
  <p:tag name="KSO_WM_SLIDE_BACKGROUND_TYPE" val="general"/>
  <p:tag name="KSO_WM_SPECIAL_SOURCE" val="bdnull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135.xml><?xml version="1.0" encoding="utf-8"?>
<p:tagLst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</p:tagLst>
</file>

<file path=ppt/tags/tag136.xml><?xml version="1.0" encoding="utf-8"?>
<p:tagLst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01-01T21:09:23&quot;,&quot;maxSize&quot;:{&quot;size1&quot;:20},&quot;minSize&quot;:{&quot;size1&quot;:11.2},&quot;normalSize&quot;:{&quot;size1&quot;:11.2},&quot;subLayout&quot;:[{&quot;id&quot;:&quot;2023-01-01T21:09:23&quot;,&quot;margin&quot;:{&quot;bottom&quot;:0.025999998673796654,&quot;left&quot;:1.2699999809265137,&quot;right&quot;:1.2699999809265137,&quot;top&quot;:0.4230000376701355},&quot;type&quot;:0},{&quot;id&quot;:&quot;2023-01-01T21:09:23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K_DARK_LIGHT" val="2"/>
  <p:tag name="KSO_WM_SLIDE_BACKGROUND_TYPE" val="general"/>
  <p:tag name="KSO_WM_SPECIAL_SOURCE" val="bdnull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</p:tagLst>
</file>

<file path=ppt/tags/tag139.xml><?xml version="1.0" encoding="utf-8"?>
<p:tagLst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01-01T21:09:23&quot;,&quot;maxSize&quot;:{&quot;size1&quot;:20},&quot;minSize&quot;:{&quot;size1&quot;:11.2},&quot;normalSize&quot;:{&quot;size1&quot;:11.2},&quot;subLayout&quot;:[{&quot;id&quot;:&quot;2023-01-01T21:09:23&quot;,&quot;margin&quot;:{&quot;bottom&quot;:0.025999998673796654,&quot;left&quot;:1.2699999809265137,&quot;right&quot;:1.2699999809265137,&quot;top&quot;:0.4230000376701355},&quot;type&quot;:0},{&quot;id&quot;:&quot;2023-01-01T21:09:23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K_DARK_LIGHT" val="2"/>
  <p:tag name="KSO_WM_SLIDE_BACKGROUND_TYPE" val="general"/>
  <p:tag name="KSO_WM_SPECIAL_SOURCE" val="bdnull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</p:tagLst>
</file>

<file path=ppt/tags/tag142.xml><?xml version="1.0" encoding="utf-8"?>
<p:tagLst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01-01T21:09:23&quot;,&quot;maxSize&quot;:{&quot;size1&quot;:20},&quot;minSize&quot;:{&quot;size1&quot;:11.2},&quot;normalSize&quot;:{&quot;size1&quot;:11.2},&quot;subLayout&quot;:[{&quot;id&quot;:&quot;2023-01-01T21:09:23&quot;,&quot;margin&quot;:{&quot;bottom&quot;:0.025999998673796654,&quot;left&quot;:1.2699999809265137,&quot;right&quot;:1.2699999809265137,&quot;top&quot;:0.4230000376701355},&quot;type&quot;:0},{&quot;id&quot;:&quot;2023-01-01T21:09:23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K_DARK_LIGHT" val="2"/>
  <p:tag name="KSO_WM_SLIDE_BACKGROUND_TYPE" val="general"/>
  <p:tag name="KSO_WM_SPECIAL_SOURCE" val="bdnull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</p:tagLst>
</file>

<file path=ppt/tags/tag145.xml><?xml version="1.0" encoding="utf-8"?>
<p:tagLst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01-01T21:09:23&quot;,&quot;maxSize&quot;:{&quot;size1&quot;:20},&quot;minSize&quot;:{&quot;size1&quot;:11.2},&quot;normalSize&quot;:{&quot;size1&quot;:11.2},&quot;subLayout&quot;:[{&quot;id&quot;:&quot;2023-01-01T21:09:23&quot;,&quot;margin&quot;:{&quot;bottom&quot;:0.025999998673796654,&quot;left&quot;:1.2699999809265137,&quot;right&quot;:1.2699999809265137,&quot;top&quot;:0.4230000376701355},&quot;type&quot;:0},{&quot;id&quot;:&quot;2023-01-01T21:09:23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K_DARK_LIGHT" val="2"/>
  <p:tag name="KSO_WM_SLIDE_BACKGROUND_TYPE" val="general"/>
  <p:tag name="KSO_WM_SPECIAL_SOURCE" val="bdnull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</p:tagLst>
</file>

<file path=ppt/tags/tag148.xml><?xml version="1.0" encoding="utf-8"?>
<p:tagLst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01-01T21:09:23&quot;,&quot;maxSize&quot;:{&quot;size1&quot;:20},&quot;minSize&quot;:{&quot;size1&quot;:11.2},&quot;normalSize&quot;:{&quot;size1&quot;:11.2},&quot;subLayout&quot;:[{&quot;id&quot;:&quot;2023-01-01T21:09:23&quot;,&quot;margin&quot;:{&quot;bottom&quot;:0.025999998673796654,&quot;left&quot;:1.2699999809265137,&quot;right&quot;:1.2699999809265137,&quot;top&quot;:0.4230000376701355},&quot;type&quot;:0},{&quot;id&quot;:&quot;2023-01-01T21:09:23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K_DARK_LIGHT" val="2"/>
  <p:tag name="KSO_WM_SLIDE_BACKGROUND_TYPE" val="general"/>
  <p:tag name="KSO_WM_SPECIAL_SOURCE" val="bdnull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</p:tagLst>
</file>

<file path=ppt/tags/tag151.xml><?xml version="1.0" encoding="utf-8"?>
<p:tagLst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01-01T21:09:23&quot;,&quot;maxSize&quot;:{&quot;size1&quot;:20},&quot;minSize&quot;:{&quot;size1&quot;:11.2},&quot;normalSize&quot;:{&quot;size1&quot;:11.2},&quot;subLayout&quot;:[{&quot;id&quot;:&quot;2023-01-01T21:09:23&quot;,&quot;margin&quot;:{&quot;bottom&quot;:0.025999998673796654,&quot;left&quot;:1.2699999809265137,&quot;right&quot;:1.2699999809265137,&quot;top&quot;:0.4230000376701355},&quot;type&quot;:0},{&quot;id&quot;:&quot;2023-01-01T21:09:23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K_DARK_LIGHT" val="2"/>
  <p:tag name="KSO_WM_SLIDE_BACKGROUND_TYPE" val="general"/>
  <p:tag name="KSO_WM_SPECIAL_SOURCE" val="bdnull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153.xml><?xml version="1.0" encoding="utf-8"?>
<p:tagLst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</p:tagLst>
</file>

<file path=ppt/tags/tag154.xml><?xml version="1.0" encoding="utf-8"?>
<p:tagLst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01-01T21:09:23&quot;,&quot;maxSize&quot;:{&quot;size1&quot;:20},&quot;minSize&quot;:{&quot;size1&quot;:11.2},&quot;normalSize&quot;:{&quot;size1&quot;:11.2},&quot;subLayout&quot;:[{&quot;id&quot;:&quot;2023-01-01T21:09:23&quot;,&quot;margin&quot;:{&quot;bottom&quot;:0.025999998673796654,&quot;left&quot;:1.2699999809265137,&quot;right&quot;:1.2699999809265137,&quot;top&quot;:0.4230000376701355},&quot;type&quot;:0},{&quot;id&quot;:&quot;2023-01-01T21:09:23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K_DARK_LIGHT" val="2"/>
  <p:tag name="KSO_WM_SLIDE_BACKGROUND_TYPE" val="general"/>
  <p:tag name="KSO_WM_SPECIAL_SOURCE" val="bdnull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8_1*i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01453a90b9f4fd5b1215058b8a2f2e8"/>
  <p:tag name="KSO_WM_UNIT_DECORATE_INFO" val="{&quot;ReferentInfo&quot;:{&quot;Id&quot;:&quot;2d2094633d9c481aa0d84a95a0159686&quot;,&quot;X&quot;:{&quot;Pos&quot;:1},&quot;Y&quot;:{&quot;Pos&quot;:2}},&quot;DecorateInfoX&quot;:{&quot;Pos&quot;:1,&quot;IsAbs&quot;:true},&quot;DecorateInfoY&quot;:{&quot;Pos&quot;:0,&quot;IsAbs&quot;:true},&quot;DecorateInfoW&quot;:{&quot;IsAbs&quot;:true},&quot;DecorateInfoH&quot;:{&quot;IsAbs&quot;:true},&quot;whChangeMode&quot;:0}"/>
  <p:tag name="KSO_WM_UNIT_LINE_FORE_SCHEMECOLOR_INDEX_BRIGHTNESS" val="0"/>
  <p:tag name="KSO_WM_UNIT_LINE_FORE_SCHEMECOLOR_INDEX" val="5"/>
  <p:tag name="KSO_WM_UNIT_LINE_FILL_TYPE" val="2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PRESET_TEXT" val="线型上下导航版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8_1*a*1"/>
  <p:tag name="KSO_WM_TEMPLATE_CATEGORY" val="diagram"/>
  <p:tag name="KSO_WM_TEMPLATE_INDEX" val="20220058"/>
  <p:tag name="KSO_WM_UNIT_LAYERLEVEL" val="1"/>
  <p:tag name="KSO_WM_TAG_VERSION" val="1.0"/>
  <p:tag name="KSO_WM_BEAUTIFY_FLAG" val="#wm#"/>
  <p:tag name="KSO_WM_UNIT_VALUE" val="27"/>
  <p:tag name="KSO_WM_UNIT_BLOCK" val="0"/>
  <p:tag name="KSO_WM_UNIT_SM_LIMIT_TYPE" val="2"/>
  <p:tag name="KSO_WM_UNIT_DEC_AREA_ID" val="2d2094633d9c481aa0d84a95a015968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</p:tagLst>
</file>

<file path=ppt/tags/tag157.xml><?xml version="1.0" encoding="utf-8"?>
<p:tagLst xmlns:p="http://schemas.openxmlformats.org/presentationml/2006/main">
  <p:tag name="KSO_WM_SLIDE_ID" val="diagram20220058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8"/>
  <p:tag name="KSO_WM_SLIDE_LAYOUT" val="a_d"/>
  <p:tag name="KSO_WM_SLIDE_LAYOUT_CNT" val="1_1"/>
  <p:tag name="KSO_WM_SLIDE_TYPE" val="text"/>
  <p:tag name="KSO_WM_SLIDE_SUBTYPE" val="picTxt"/>
  <p:tag name="KSO_WM_SLIDE_LAYOUTTYPE" val="topbottom"/>
  <p:tag name="KSO_WM_SLIDE_SIZE" val="888*504"/>
  <p:tag name="KSO_WM_SLIDE_POSITION" val="36*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3-01-01T21:09:23&quot;,&quot;maxSize&quot;:{&quot;size1&quot;:20},&quot;minSize&quot;:{&quot;size1&quot;:11.2},&quot;normalSize&quot;:{&quot;size1&quot;:11.2},&quot;subLayout&quot;:[{&quot;id&quot;:&quot;2023-01-01T21:09:23&quot;,&quot;margin&quot;:{&quot;bottom&quot;:0.025999998673796654,&quot;left&quot;:1.2699999809265137,&quot;right&quot;:1.2699999809265137,&quot;top&quot;:0.4230000376701355},&quot;type&quot;:0},{&quot;id&quot;:&quot;2023-01-01T21:09:23&quot;,&quot;margin&quot;:{&quot;bottom&quot;:0.847000002861023,&quot;left&quot;:1.2699999809265137,&quot;right&quot;:1.2699999809265137,&quot;top&quot;:1.2699999809265137},&quot;type&quot;:0}],&quot;type&quot;:0}"/>
  <p:tag name="KSO_WM_SLIDE_RATIO" val="1.777778"/>
  <p:tag name="KSO_WM_SLIDE_BACKGROUND" val="[&quot;general&quot;]"/>
  <p:tag name="KSO_WM_SLIDE_BK_DARK_LIGHT" val="2"/>
  <p:tag name="KSO_WM_SLIDE_BACKGROUND_TYPE" val="general"/>
  <p:tag name="KSO_WM_SPECIAL_SOURCE" val="bdnull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极简3">
      <a:dk1>
        <a:sysClr val="windowText" lastClr="000000"/>
      </a:dk1>
      <a:lt1>
        <a:sysClr val="window" lastClr="FFFFFF"/>
      </a:lt1>
      <a:dk2>
        <a:srgbClr val="F5F7F8"/>
      </a:dk2>
      <a:lt2>
        <a:srgbClr val="FFFFFF"/>
      </a:lt2>
      <a:accent1>
        <a:srgbClr val="002060"/>
      </a:accent1>
      <a:accent2>
        <a:srgbClr val="1B3366"/>
      </a:accent2>
      <a:accent3>
        <a:srgbClr val="36466D"/>
      </a:accent3>
      <a:accent4>
        <a:srgbClr val="45546A"/>
      </a:accent4>
      <a:accent5>
        <a:srgbClr val="485B5D"/>
      </a:accent5>
      <a:accent6>
        <a:srgbClr val="4B6250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1460</Words>
  <Application>WPS 演示</Application>
  <PresentationFormat>宽屏</PresentationFormat>
  <Paragraphs>147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汉仪旗黑</vt:lpstr>
      <vt:lpstr>微软雅黑</vt:lpstr>
      <vt:lpstr>Segoe UI</vt:lpstr>
      <vt:lpstr>Wingdings</vt:lpstr>
      <vt:lpstr>宋体</vt:lpstr>
      <vt:lpstr>Arial Unicode MS</vt:lpstr>
      <vt:lpstr>汉仪书宋二KW</vt:lpstr>
      <vt:lpstr>Calibri</vt:lpstr>
      <vt:lpstr>Helvetica Neue</vt:lpstr>
      <vt:lpstr>苹方-简</vt:lpstr>
      <vt:lpstr>Office 主题​​</vt:lpstr>
      <vt:lpstr>2_Office 主题​​</vt:lpstr>
      <vt:lpstr>代谢组学自监督预训练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Colton</cp:lastModifiedBy>
  <cp:revision>11</cp:revision>
  <dcterms:created xsi:type="dcterms:W3CDTF">2023-01-03T13:30:30Z</dcterms:created>
  <dcterms:modified xsi:type="dcterms:W3CDTF">2023-01-03T13:30:30Z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2052-5.1.0.7657</vt:lpwstr>
  </property>
  <property fmtid="{D5CDD505-2E9C-101B-9397-08002B2CF9AE}" pid="3" name="ICV">
    <vt:lpwstr>332ADF0A2F603A32F62DB46310B1312C</vt:lpwstr>
  </property>
</Properties>
</file>